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F9231829-767A-45B6-8B59-D2A4DB1ECEE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F6E6B3E7-FD39-48FE-B163-04306A33B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0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8D5-6D68-A443-97C0-91AE5977134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3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2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7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4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9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6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4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0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8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3409-DB5F-4A37-9035-F57E5521B76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0E3DC-4A76-42C7-9D21-CA52C099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3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 descr="Background space image."/>
          <p:cNvSpPr/>
          <p:nvPr/>
        </p:nvSpPr>
        <p:spPr>
          <a:xfrm>
            <a:off x="1589" y="0"/>
            <a:ext cx="12188825" cy="6856214"/>
          </a:xfrm>
          <a:prstGeom prst="rect">
            <a:avLst/>
          </a:prstGeom>
          <a:solidFill>
            <a:srgbClr val="0070C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Background space image.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contrast="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" y="21743"/>
            <a:ext cx="12188825" cy="6856214"/>
          </a:xfrm>
          <a:prstGeom prst="rect">
            <a:avLst/>
          </a:prstGeom>
        </p:spPr>
      </p:pic>
      <p:sp>
        <p:nvSpPr>
          <p:cNvPr id="3" name="Title 2" hidden="1"/>
          <p:cNvSpPr>
            <a:spLocks noGrp="1"/>
          </p:cNvSpPr>
          <p:nvPr>
            <p:ph type="title"/>
          </p:nvPr>
        </p:nvSpPr>
        <p:spPr>
          <a:xfrm>
            <a:off x="611028" y="1114096"/>
            <a:ext cx="10969943" cy="944561"/>
          </a:xfrm>
        </p:spPr>
        <p:txBody>
          <a:bodyPr/>
          <a:lstStyle/>
          <a:p>
            <a:r>
              <a:rPr lang="en-US" dirty="0"/>
              <a:t>Sample 5</a:t>
            </a:r>
          </a:p>
        </p:txBody>
      </p:sp>
      <p:grpSp>
        <p:nvGrpSpPr>
          <p:cNvPr id="49" name="Group 19" descr="Event 1 connector lines group."/>
          <p:cNvGrpSpPr/>
          <p:nvPr/>
        </p:nvGrpSpPr>
        <p:grpSpPr>
          <a:xfrm rot="10800000">
            <a:off x="1411509" y="2736572"/>
            <a:ext cx="1828273" cy="433869"/>
            <a:chOff x="6069552" y="4235708"/>
            <a:chExt cx="1420440" cy="337086"/>
          </a:xfrm>
        </p:grpSpPr>
        <p:cxnSp>
          <p:nvCxnSpPr>
            <p:cNvPr id="50" name="Straight Connector 49"/>
            <p:cNvCxnSpPr/>
            <p:nvPr/>
          </p:nvCxnSpPr>
          <p:spPr>
            <a:xfrm rot="10800000" flipH="1">
              <a:off x="6069552" y="4567643"/>
              <a:ext cx="1420440" cy="0"/>
            </a:xfrm>
            <a:prstGeom prst="line">
              <a:avLst/>
            </a:prstGeom>
            <a:ln w="12700" cap="flat" cmpd="sng" algn="ctr">
              <a:solidFill>
                <a:schemeClr val="bg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6644074" y="4403457"/>
              <a:ext cx="337086" cy="1588"/>
            </a:xfrm>
            <a:prstGeom prst="line">
              <a:avLst/>
            </a:prstGeom>
            <a:ln w="12700" cap="flat" cmpd="sng" algn="ctr">
              <a:solidFill>
                <a:schemeClr val="bg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19" descr="Event 5 connector lines group."/>
          <p:cNvGrpSpPr/>
          <p:nvPr/>
        </p:nvGrpSpPr>
        <p:grpSpPr>
          <a:xfrm>
            <a:off x="2996963" y="4555553"/>
            <a:ext cx="1816953" cy="433869"/>
            <a:chOff x="7347593" y="4235708"/>
            <a:chExt cx="1411645" cy="337086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7347593" y="4572000"/>
              <a:ext cx="1411645" cy="0"/>
            </a:xfrm>
            <a:prstGeom prst="line">
              <a:avLst/>
            </a:prstGeom>
            <a:ln w="12700" cap="flat" cmpd="sng" algn="ctr">
              <a:solidFill>
                <a:schemeClr val="bg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7743514" y="4403457"/>
              <a:ext cx="337086" cy="1588"/>
            </a:xfrm>
            <a:prstGeom prst="line">
              <a:avLst/>
            </a:prstGeom>
            <a:ln w="12700" cap="flat" cmpd="sng" algn="ctr">
              <a:solidFill>
                <a:schemeClr val="bg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19" descr="Event 2 connector lines group."/>
          <p:cNvGrpSpPr/>
          <p:nvPr/>
        </p:nvGrpSpPr>
        <p:grpSpPr>
          <a:xfrm rot="10800000">
            <a:off x="4392870" y="2799550"/>
            <a:ext cx="1816951" cy="433869"/>
            <a:chOff x="6236081" y="4235708"/>
            <a:chExt cx="1411644" cy="337086"/>
          </a:xfrm>
        </p:grpSpPr>
        <p:cxnSp>
          <p:nvCxnSpPr>
            <p:cNvPr id="62" name="Straight Connector 61"/>
            <p:cNvCxnSpPr/>
            <p:nvPr/>
          </p:nvCxnSpPr>
          <p:spPr>
            <a:xfrm rot="10800000" flipH="1">
              <a:off x="6236081" y="4572000"/>
              <a:ext cx="1411644" cy="0"/>
            </a:xfrm>
            <a:prstGeom prst="line">
              <a:avLst/>
            </a:prstGeom>
            <a:ln w="12700" cap="flat" cmpd="sng" algn="ctr">
              <a:solidFill>
                <a:schemeClr val="bg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6997420" y="4403457"/>
              <a:ext cx="337086" cy="1588"/>
            </a:xfrm>
            <a:prstGeom prst="line">
              <a:avLst/>
            </a:prstGeom>
            <a:ln w="12700" cap="flat" cmpd="sng" algn="ctr">
              <a:solidFill>
                <a:schemeClr val="bg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19" descr="Event 6 connector lines group."/>
          <p:cNvGrpSpPr/>
          <p:nvPr/>
        </p:nvGrpSpPr>
        <p:grpSpPr>
          <a:xfrm>
            <a:off x="5762240" y="4569635"/>
            <a:ext cx="1816952" cy="439673"/>
            <a:chOff x="6959549" y="4235708"/>
            <a:chExt cx="1411644" cy="341595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6959549" y="4577303"/>
              <a:ext cx="1411644" cy="0"/>
            </a:xfrm>
            <a:prstGeom prst="line">
              <a:avLst/>
            </a:prstGeom>
            <a:ln w="12700" cap="flat" cmpd="sng" algn="ctr">
              <a:solidFill>
                <a:schemeClr val="bg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325060" y="4403457"/>
              <a:ext cx="337086" cy="1588"/>
            </a:xfrm>
            <a:prstGeom prst="line">
              <a:avLst/>
            </a:prstGeom>
            <a:ln w="12700" cap="flat" cmpd="sng" algn="ctr">
              <a:solidFill>
                <a:schemeClr val="bg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19" descr="Event 3 connector lines group."/>
          <p:cNvGrpSpPr/>
          <p:nvPr/>
        </p:nvGrpSpPr>
        <p:grpSpPr>
          <a:xfrm rot="10800000">
            <a:off x="7279174" y="2736571"/>
            <a:ext cx="1816951" cy="433869"/>
            <a:chOff x="6393812" y="4235708"/>
            <a:chExt cx="1411644" cy="337086"/>
          </a:xfrm>
        </p:grpSpPr>
        <p:cxnSp>
          <p:nvCxnSpPr>
            <p:cNvPr id="74" name="Straight Connector 73"/>
            <p:cNvCxnSpPr/>
            <p:nvPr/>
          </p:nvCxnSpPr>
          <p:spPr>
            <a:xfrm rot="10800000" flipH="1">
              <a:off x="6393812" y="4572000"/>
              <a:ext cx="1411644" cy="0"/>
            </a:xfrm>
            <a:prstGeom prst="line">
              <a:avLst/>
            </a:prstGeom>
            <a:ln w="12700" cap="flat" cmpd="sng" algn="ctr">
              <a:solidFill>
                <a:schemeClr val="bg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7195619" y="4403457"/>
              <a:ext cx="337086" cy="1588"/>
            </a:xfrm>
            <a:prstGeom prst="line">
              <a:avLst/>
            </a:prstGeom>
            <a:ln w="12700" cap="flat" cmpd="sng" algn="ctr">
              <a:solidFill>
                <a:schemeClr val="bg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 descr="Timeline shapes group."/>
          <p:cNvGrpSpPr/>
          <p:nvPr/>
        </p:nvGrpSpPr>
        <p:grpSpPr>
          <a:xfrm>
            <a:off x="1798510" y="3219197"/>
            <a:ext cx="10961327" cy="1275020"/>
            <a:chOff x="1344929" y="3358150"/>
            <a:chExt cx="8907264" cy="1275020"/>
          </a:xfrm>
        </p:grpSpPr>
        <p:sp>
          <p:nvSpPr>
            <p:cNvPr id="46" name="Trapezoid 45" descr="Event Number 1 Highlight"/>
            <p:cNvSpPr/>
            <p:nvPr/>
          </p:nvSpPr>
          <p:spPr>
            <a:xfrm>
              <a:off x="1509798" y="3358150"/>
              <a:ext cx="1537907" cy="632060"/>
            </a:xfrm>
            <a:prstGeom prst="trapezoid">
              <a:avLst/>
            </a:prstGeom>
            <a:gradFill flip="none" rotWithShape="1">
              <a:gsLst>
                <a:gs pos="11000">
                  <a:srgbClr val="FF000F"/>
                </a:gs>
                <a:gs pos="87000">
                  <a:srgbClr val="FF7A10"/>
                </a:gs>
              </a:gsLst>
              <a:lin ang="2700000" scaled="1"/>
              <a:tileRect/>
            </a:gra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apezoid 51" descr="Event Number 2 Highlight"/>
            <p:cNvSpPr/>
            <p:nvPr/>
          </p:nvSpPr>
          <p:spPr>
            <a:xfrm rot="10800000">
              <a:off x="2318396" y="4001110"/>
              <a:ext cx="1316436" cy="632060"/>
            </a:xfrm>
            <a:prstGeom prst="trapezoid">
              <a:avLst/>
            </a:prstGeom>
            <a:gradFill flip="none" rotWithShape="1">
              <a:gsLst>
                <a:gs pos="100000">
                  <a:srgbClr val="FFB200"/>
                </a:gs>
                <a:gs pos="56000">
                  <a:srgbClr val="FF7A10"/>
                </a:gs>
              </a:gsLst>
              <a:lin ang="8100000" scaled="1"/>
              <a:tileRect/>
            </a:gra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apezoid 57" descr="Event Number 3 Highlight"/>
            <p:cNvSpPr/>
            <p:nvPr/>
          </p:nvSpPr>
          <p:spPr>
            <a:xfrm>
              <a:off x="3397259" y="3358150"/>
              <a:ext cx="1765410" cy="632060"/>
            </a:xfrm>
            <a:prstGeom prst="trapezoid">
              <a:avLst/>
            </a:prstGeom>
            <a:gradFill flip="none" rotWithShape="1">
              <a:gsLst>
                <a:gs pos="46000">
                  <a:srgbClr val="FFB200"/>
                </a:gs>
                <a:gs pos="0">
                  <a:srgbClr val="92D050"/>
                </a:gs>
              </a:gsLst>
              <a:lin ang="13500000" scaled="1"/>
              <a:tileRect/>
            </a:gra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apezoid 63" descr="Event Number 4 Highlight"/>
            <p:cNvSpPr/>
            <p:nvPr/>
          </p:nvSpPr>
          <p:spPr>
            <a:xfrm rot="10800000">
              <a:off x="4657573" y="4001109"/>
              <a:ext cx="1063677" cy="621155"/>
            </a:xfrm>
            <a:prstGeom prst="trapezoid">
              <a:avLst/>
            </a:prstGeom>
            <a:gradFill flip="none" rotWithShape="1">
              <a:gsLst>
                <a:gs pos="100000">
                  <a:srgbClr val="00C7D2"/>
                </a:gs>
                <a:gs pos="64000">
                  <a:srgbClr val="92D050"/>
                </a:gs>
              </a:gsLst>
              <a:lin ang="8100000" scaled="1"/>
              <a:tileRect/>
            </a:gra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rapezoid 69" descr="Event Number 5 Highlight"/>
            <p:cNvSpPr/>
            <p:nvPr/>
          </p:nvSpPr>
          <p:spPr>
            <a:xfrm>
              <a:off x="5456904" y="3358150"/>
              <a:ext cx="2059645" cy="632060"/>
            </a:xfrm>
            <a:prstGeom prst="trapezoid">
              <a:avLst/>
            </a:prstGeom>
            <a:gradFill flip="none" rotWithShape="1">
              <a:gsLst>
                <a:gs pos="42000">
                  <a:srgbClr val="00C7D2"/>
                </a:gs>
                <a:gs pos="0">
                  <a:srgbClr val="0096E5"/>
                </a:gs>
              </a:gsLst>
              <a:lin ang="13500000" scaled="1"/>
              <a:tileRect/>
            </a:gra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1" name="Group 81" descr="Timeline with year markers"/>
            <p:cNvGrpSpPr/>
            <p:nvPr/>
          </p:nvGrpSpPr>
          <p:grpSpPr>
            <a:xfrm>
              <a:off x="1344929" y="3561050"/>
              <a:ext cx="8907264" cy="879070"/>
              <a:chOff x="920085" y="2866974"/>
              <a:chExt cx="6920319" cy="682976"/>
            </a:xfrm>
          </p:grpSpPr>
          <p:cxnSp>
            <p:nvCxnSpPr>
              <p:cNvPr id="102" name="Straight Arrow Connector 101"/>
              <p:cNvCxnSpPr/>
              <p:nvPr/>
            </p:nvCxnSpPr>
            <p:spPr>
              <a:xfrm flipV="1">
                <a:off x="920085" y="3186281"/>
                <a:ext cx="5355161" cy="10464"/>
              </a:xfrm>
              <a:prstGeom prst="straightConnector1">
                <a:avLst/>
              </a:prstGeom>
              <a:ln w="57150" cap="flat" cmpd="sng" algn="ctr">
                <a:solidFill>
                  <a:srgbClr val="FFFFFF"/>
                </a:solidFill>
                <a:prstDash val="solid"/>
                <a:round/>
                <a:headEnd type="triangle" w="med" len="sm"/>
                <a:tailEnd type="triangle" w="med" len="sm"/>
              </a:ln>
              <a:effectLst>
                <a:outerShdw blurRad="40000" dist="20000" dir="5400000" rotWithShape="0">
                  <a:srgbClr val="000000">
                    <a:alpha val="15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" name="Group 102"/>
              <p:cNvGrpSpPr/>
              <p:nvPr/>
            </p:nvGrpSpPr>
            <p:grpSpPr>
              <a:xfrm>
                <a:off x="1370217" y="2888536"/>
                <a:ext cx="444286" cy="371131"/>
                <a:chOff x="1344816" y="2888536"/>
                <a:chExt cx="444286" cy="371131"/>
              </a:xfrm>
            </p:grpSpPr>
            <p:sp>
              <p:nvSpPr>
                <p:cNvPr id="147" name="Oval 146"/>
                <p:cNvSpPr/>
                <p:nvPr/>
              </p:nvSpPr>
              <p:spPr>
                <a:xfrm>
                  <a:off x="1354020" y="3141133"/>
                  <a:ext cx="118534" cy="118534"/>
                </a:xfrm>
                <a:prstGeom prst="ellipse">
                  <a:avLst/>
                </a:prstGeom>
                <a:solidFill>
                  <a:srgbClr val="0070C0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1344816" y="2888536"/>
                  <a:ext cx="444286" cy="1751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1400" dirty="0" smtClean="0">
                      <a:solidFill>
                        <a:srgbClr val="FFFFFF"/>
                      </a:solidFill>
                      <a:latin typeface="Arial Narrow" pitchFamily="112" charset="0"/>
                    </a:rPr>
                    <a:t>1979-1996</a:t>
                  </a:r>
                  <a:endParaRPr lang="en-US" sz="1400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4" name="Group 103"/>
              <p:cNvGrpSpPr/>
              <p:nvPr/>
            </p:nvGrpSpPr>
            <p:grpSpPr>
              <a:xfrm>
                <a:off x="2052438" y="3141133"/>
                <a:ext cx="151073" cy="322883"/>
                <a:chOff x="1321481" y="3141133"/>
                <a:chExt cx="151073" cy="322883"/>
              </a:xfrm>
            </p:grpSpPr>
            <p:sp>
              <p:nvSpPr>
                <p:cNvPr id="145" name="Oval 144"/>
                <p:cNvSpPr/>
                <p:nvPr/>
              </p:nvSpPr>
              <p:spPr>
                <a:xfrm>
                  <a:off x="1354020" y="3141133"/>
                  <a:ext cx="118534" cy="118534"/>
                </a:xfrm>
                <a:prstGeom prst="ellipse">
                  <a:avLst/>
                </a:prstGeom>
                <a:solidFill>
                  <a:srgbClr val="0070C0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 rot="5400000">
                  <a:off x="1393217" y="3392229"/>
                  <a:ext cx="51" cy="14352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endParaRPr lang="en-US" sz="1400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6" name="Group 105"/>
              <p:cNvGrpSpPr/>
              <p:nvPr/>
            </p:nvGrpSpPr>
            <p:grpSpPr>
              <a:xfrm>
                <a:off x="1902057" y="3141133"/>
                <a:ext cx="1007010" cy="408817"/>
                <a:chOff x="465544" y="3141133"/>
                <a:chExt cx="1007010" cy="408817"/>
              </a:xfrm>
            </p:grpSpPr>
            <p:sp>
              <p:nvSpPr>
                <p:cNvPr id="142" name="Oval 141"/>
                <p:cNvSpPr/>
                <p:nvPr/>
              </p:nvSpPr>
              <p:spPr>
                <a:xfrm>
                  <a:off x="1354020" y="3141133"/>
                  <a:ext cx="118534" cy="118534"/>
                </a:xfrm>
                <a:prstGeom prst="ellipse">
                  <a:avLst/>
                </a:prstGeom>
                <a:solidFill>
                  <a:srgbClr val="0070C0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" name="TextBox 143"/>
                <p:cNvSpPr txBox="1"/>
                <p:nvPr/>
              </p:nvSpPr>
              <p:spPr>
                <a:xfrm>
                  <a:off x="465544" y="3407623"/>
                  <a:ext cx="444286" cy="14232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1400" dirty="0" smtClean="0">
                      <a:solidFill>
                        <a:srgbClr val="FFFFFF"/>
                      </a:solidFill>
                      <a:latin typeface="Arial Narrow" pitchFamily="112" charset="0"/>
                    </a:rPr>
                    <a:t>1997-2006</a:t>
                  </a:r>
                  <a:endParaRPr lang="en-US" sz="1400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7" name="Group 106"/>
              <p:cNvGrpSpPr/>
              <p:nvPr/>
            </p:nvGrpSpPr>
            <p:grpSpPr>
              <a:xfrm>
                <a:off x="2978258" y="2904783"/>
                <a:ext cx="636365" cy="354884"/>
                <a:chOff x="836189" y="2904783"/>
                <a:chExt cx="636365" cy="354884"/>
              </a:xfrm>
            </p:grpSpPr>
            <p:sp>
              <p:nvSpPr>
                <p:cNvPr id="139" name="Oval 138"/>
                <p:cNvSpPr/>
                <p:nvPr/>
              </p:nvSpPr>
              <p:spPr>
                <a:xfrm>
                  <a:off x="1354020" y="3141133"/>
                  <a:ext cx="118534" cy="118534"/>
                </a:xfrm>
                <a:prstGeom prst="ellipse">
                  <a:avLst/>
                </a:prstGeom>
                <a:solidFill>
                  <a:srgbClr val="0070C0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836189" y="2904783"/>
                  <a:ext cx="444286" cy="14232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1400" dirty="0" smtClean="0">
                      <a:solidFill>
                        <a:srgbClr val="FFFFFF"/>
                      </a:solidFill>
                      <a:latin typeface="Arial Narrow" pitchFamily="112" charset="0"/>
                    </a:rPr>
                    <a:t>2007-2009</a:t>
                  </a:r>
                  <a:endParaRPr lang="en-US" sz="1400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>
                <a:off x="3697941" y="3141133"/>
                <a:ext cx="622238" cy="361383"/>
                <a:chOff x="850316" y="3141133"/>
                <a:chExt cx="622238" cy="361383"/>
              </a:xfrm>
            </p:grpSpPr>
            <p:sp>
              <p:nvSpPr>
                <p:cNvPr id="134" name="Oval 133"/>
                <p:cNvSpPr/>
                <p:nvPr/>
              </p:nvSpPr>
              <p:spPr>
                <a:xfrm>
                  <a:off x="1354020" y="3141133"/>
                  <a:ext cx="118534" cy="118534"/>
                </a:xfrm>
                <a:prstGeom prst="ellipse">
                  <a:avLst/>
                </a:prstGeom>
                <a:solidFill>
                  <a:srgbClr val="0070C0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8" name="TextBox 137"/>
                <p:cNvSpPr txBox="1"/>
                <p:nvPr/>
              </p:nvSpPr>
              <p:spPr>
                <a:xfrm>
                  <a:off x="850316" y="3360189"/>
                  <a:ext cx="444285" cy="14232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1400" dirty="0" smtClean="0">
                      <a:solidFill>
                        <a:srgbClr val="FFFFFF"/>
                      </a:solidFill>
                      <a:latin typeface="Arial Narrow" pitchFamily="112" charset="0"/>
                    </a:rPr>
                    <a:t>2010-2016</a:t>
                  </a:r>
                  <a:endParaRPr lang="en-US" sz="1400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>
                <a:off x="4627878" y="2866974"/>
                <a:ext cx="558646" cy="392693"/>
                <a:chOff x="1074697" y="2866974"/>
                <a:chExt cx="558646" cy="392693"/>
              </a:xfrm>
            </p:grpSpPr>
            <p:sp>
              <p:nvSpPr>
                <p:cNvPr id="127" name="Oval 126"/>
                <p:cNvSpPr/>
                <p:nvPr/>
              </p:nvSpPr>
              <p:spPr>
                <a:xfrm>
                  <a:off x="1354020" y="3141133"/>
                  <a:ext cx="118534" cy="118534"/>
                </a:xfrm>
                <a:prstGeom prst="ellipse">
                  <a:avLst/>
                </a:prstGeom>
                <a:solidFill>
                  <a:srgbClr val="0070C0"/>
                </a:solidFill>
                <a:ln w="3175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1074697" y="2866974"/>
                  <a:ext cx="558646" cy="14227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1400" dirty="0" smtClean="0">
                      <a:solidFill>
                        <a:srgbClr val="FFFFFF"/>
                      </a:solidFill>
                      <a:latin typeface="Arial Narrow" pitchFamily="112" charset="0"/>
                    </a:rPr>
                    <a:t>2016-Present</a:t>
                  </a:r>
                </a:p>
              </p:txBody>
            </p:sp>
          </p:grpSp>
          <p:sp>
            <p:nvSpPr>
              <p:cNvPr id="125" name="Oval 124"/>
              <p:cNvSpPr/>
              <p:nvPr/>
            </p:nvSpPr>
            <p:spPr>
              <a:xfrm>
                <a:off x="5612757" y="3141133"/>
                <a:ext cx="118534" cy="118534"/>
              </a:xfrm>
              <a:prstGeom prst="ellipse">
                <a:avLst/>
              </a:prstGeom>
              <a:solidFill>
                <a:srgbClr val="0070C0"/>
              </a:solidFill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 rot="5400000">
                <a:off x="6357509" y="3392230"/>
                <a:ext cx="51" cy="143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 rot="5400000">
                <a:off x="7063066" y="3392229"/>
                <a:ext cx="50" cy="143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 rot="5400000">
                <a:off x="7768618" y="3392229"/>
                <a:ext cx="50" cy="143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8" name="Group 27" descr="Events 1-4 text boxes group."/>
          <p:cNvGrpSpPr/>
          <p:nvPr/>
        </p:nvGrpSpPr>
        <p:grpSpPr>
          <a:xfrm>
            <a:off x="1631508" y="1127960"/>
            <a:ext cx="7464617" cy="1587890"/>
            <a:chOff x="1040026" y="1139902"/>
            <a:chExt cx="7464617" cy="1369310"/>
          </a:xfrm>
        </p:grpSpPr>
        <p:sp>
          <p:nvSpPr>
            <p:cNvPr id="48" name="Rectangle 47"/>
            <p:cNvSpPr/>
            <p:nvPr/>
          </p:nvSpPr>
          <p:spPr>
            <a:xfrm>
              <a:off x="1040026" y="1160725"/>
              <a:ext cx="1816953" cy="1348487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FF2510"/>
              </a:solidFill>
              <a:miter lim="800000"/>
              <a:headEnd/>
              <a:tailEnd/>
            </a:ln>
          </p:spPr>
          <p:txBody>
            <a:bodyPr lIns="91440" tIns="45720" rIns="91440" bIns="45720" anchor="t" anchorCtr="0"/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1400" b="1" dirty="0" smtClean="0">
                  <a:latin typeface="Arial Black" charset="0"/>
                  <a:ea typeface="Arial Black" charset="0"/>
                  <a:cs typeface="Arial Black" charset="0"/>
                </a:rPr>
                <a:t>Learning Lab</a:t>
              </a:r>
              <a:endParaRPr lang="en-US" sz="1400" b="1" dirty="0">
                <a:latin typeface="Arial Black" charset="0"/>
                <a:ea typeface="Arial Black" charset="0"/>
                <a:cs typeface="Arial Black" charset="0"/>
              </a:endParaRP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Tutoring and Testing Center </a:t>
              </a: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Tutoring provided for developmental courses</a:t>
              </a: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5-10 tutors employed </a:t>
              </a: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928273" y="1160726"/>
              <a:ext cx="1816953" cy="132709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FFB300"/>
              </a:solidFill>
              <a:miter lim="800000"/>
              <a:headEnd/>
              <a:tailEnd/>
            </a:ln>
          </p:spPr>
          <p:txBody>
            <a:bodyPr lIns="91440" tIns="45720" rIns="91440" bIns="45720" anchor="t" anchorCtr="0"/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1400" b="1" dirty="0" smtClean="0">
                  <a:latin typeface="Arial Black" charset="0"/>
                  <a:ea typeface="Arial Black" charset="0"/>
                  <a:cs typeface="Arial Black" charset="0"/>
                </a:rPr>
                <a:t>Student Success Center</a:t>
              </a:r>
              <a:endParaRPr lang="en-US" sz="1400" b="1" dirty="0">
                <a:latin typeface="Arial Black" charset="0"/>
                <a:ea typeface="Arial Black" charset="0"/>
                <a:cs typeface="Arial Black" charset="0"/>
              </a:endParaRP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~1000 tutoring visits/year</a:t>
              </a: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Tutoring and Testing Center</a:t>
              </a: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Tutoring staff and services expanded enough to separate from Testing facility. </a:t>
              </a:r>
              <a:endParaRPr lang="en-US" sz="900" dirty="0" smtClean="0">
                <a:latin typeface="Arial" charset="0"/>
                <a:ea typeface="Arial" charset="0"/>
                <a:cs typeface="Arial" charset="0"/>
              </a:endParaRPr>
            </a:p>
            <a:p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687690" y="1139902"/>
              <a:ext cx="1816953" cy="1347912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00C8D3"/>
              </a:solidFill>
              <a:miter lim="800000"/>
              <a:headEnd/>
              <a:tailEnd/>
            </a:ln>
          </p:spPr>
          <p:txBody>
            <a:bodyPr lIns="91440" tIns="45720" rIns="91440" bIns="45720" anchor="t" anchorCtr="0"/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1400" b="1" dirty="0" smtClean="0">
                  <a:latin typeface="Arial Black" charset="0"/>
                  <a:ea typeface="Arial Black" charset="0"/>
                  <a:cs typeface="Arial Black" charset="0"/>
                </a:rPr>
                <a:t>Academic Support Center</a:t>
              </a:r>
              <a:endParaRPr lang="en-US" sz="1400" b="1" dirty="0">
                <a:latin typeface="Arial Black" charset="0"/>
                <a:ea typeface="Arial Black" charset="0"/>
                <a:cs typeface="Arial Black" charset="0"/>
              </a:endParaRP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~12000 tutoring visits/year</a:t>
              </a: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30-40 tutors employed</a:t>
              </a: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Moved to our new facility (2016)</a:t>
              </a: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Drop-in Tutoring Center (2017)</a:t>
              </a: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9" name="Group 28" descr="Event 5-8 text boxes group."/>
          <p:cNvGrpSpPr/>
          <p:nvPr/>
        </p:nvGrpSpPr>
        <p:grpSpPr>
          <a:xfrm>
            <a:off x="2985479" y="4817850"/>
            <a:ext cx="4593712" cy="1705620"/>
            <a:chOff x="2599929" y="4872939"/>
            <a:chExt cx="4593712" cy="1705620"/>
          </a:xfrm>
        </p:grpSpPr>
        <p:sp>
          <p:nvSpPr>
            <p:cNvPr id="108" name="Rectangle 107"/>
            <p:cNvSpPr/>
            <p:nvPr/>
          </p:nvSpPr>
          <p:spPr>
            <a:xfrm>
              <a:off x="2599929" y="4882049"/>
              <a:ext cx="1816953" cy="169651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FF7A0F"/>
              </a:solidFill>
              <a:miter lim="800000"/>
              <a:headEnd/>
              <a:tailEnd/>
            </a:ln>
          </p:spPr>
          <p:txBody>
            <a:bodyPr lIns="91440" tIns="45720" rIns="91440" bIns="45720" anchor="t" anchorCtr="0"/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1400" b="1" dirty="0" smtClean="0">
                  <a:latin typeface="Arial Black" charset="0"/>
                  <a:ea typeface="Arial Black" charset="0"/>
                  <a:cs typeface="Arial Black" charset="0"/>
                </a:rPr>
                <a:t>Learning Resource Center</a:t>
              </a:r>
              <a:endParaRPr lang="en-US" sz="1400" b="1" dirty="0">
                <a:latin typeface="Arial Black" charset="0"/>
                <a:ea typeface="Arial Black" charset="0"/>
                <a:cs typeface="Arial Black" charset="0"/>
              </a:endParaRP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~600 tutoring visits/year </a:t>
              </a: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Tutoring and Testing Center</a:t>
              </a: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Tutoring services expanded to include more college level courses (i.e. English, Math, Accounting, Chemistry</a:t>
              </a: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)</a:t>
              </a: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Tutor-Training Program developed.</a:t>
              </a:r>
            </a:p>
            <a:p>
              <a:pPr marL="111125" indent="-111125">
                <a:buFontTx/>
                <a:buChar char="•"/>
              </a:pP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376688" y="4872939"/>
              <a:ext cx="1816953" cy="1694309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92D151"/>
              </a:solidFill>
              <a:miter lim="800000"/>
              <a:headEnd/>
              <a:tailEnd/>
            </a:ln>
          </p:spPr>
          <p:txBody>
            <a:bodyPr lIns="91440" tIns="45720" rIns="91440" bIns="45720" anchor="t" anchorCtr="0"/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1400" b="1" dirty="0" smtClean="0">
                  <a:latin typeface="Arial Black" charset="0"/>
                  <a:ea typeface="Arial Black" charset="0"/>
                  <a:cs typeface="Arial Black" charset="0"/>
                </a:rPr>
                <a:t>Tutoring Services</a:t>
              </a:r>
              <a:endParaRPr lang="en-US" sz="1400" b="1" dirty="0">
                <a:latin typeface="Arial Black" charset="0"/>
                <a:ea typeface="Arial Black" charset="0"/>
                <a:cs typeface="Arial Black" charset="0"/>
              </a:endParaRP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Tutoring Center</a:t>
              </a: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~8000 tutoring visits/year</a:t>
              </a: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20-30 tutors employed</a:t>
              </a:r>
            </a:p>
            <a:p>
              <a:pPr marL="111125" indent="-111125">
                <a:buFontTx/>
                <a:buChar char="•"/>
              </a:pPr>
              <a:r>
                <a:rPr lang="en-US" sz="900" dirty="0" smtClean="0">
                  <a:latin typeface="Arial" charset="0"/>
                  <a:ea typeface="Arial" charset="0"/>
                  <a:cs typeface="Arial" charset="0"/>
                </a:rPr>
                <a:t>Services expanded to include workshops, study groups, and embedded tutoring</a:t>
              </a:r>
            </a:p>
            <a:p>
              <a:pPr marL="111125" indent="-111125">
                <a:buFontTx/>
                <a:buChar char="•"/>
              </a:pPr>
              <a:endParaRPr lang="en-US" sz="9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588" y="372814"/>
            <a:ext cx="121142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smtClean="0">
                <a:latin typeface="Arial Black" charset="0"/>
                <a:ea typeface="Arial Black" charset="0"/>
                <a:cs typeface="Arial Black" charset="0"/>
              </a:rPr>
              <a:t>Academic Support Center Timeline</a:t>
            </a:r>
            <a:endParaRPr lang="en-US" sz="33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grpSp>
        <p:nvGrpSpPr>
          <p:cNvPr id="27" name="Group 26" descr="Slide title left and right lines."/>
          <p:cNvGrpSpPr/>
          <p:nvPr/>
        </p:nvGrpSpPr>
        <p:grpSpPr>
          <a:xfrm>
            <a:off x="1055884" y="877610"/>
            <a:ext cx="10080235" cy="0"/>
            <a:chOff x="1065212" y="838200"/>
            <a:chExt cx="10080235" cy="0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1065212" y="838200"/>
              <a:ext cx="32127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7932736" y="838200"/>
              <a:ext cx="32127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200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5752CB14CC4F4AAAC49992D8147AC6" ma:contentTypeVersion="3" ma:contentTypeDescription="Create a new document." ma:contentTypeScope="" ma:versionID="aa12540c73db160ef1b2c3dcd183c8c9">
  <xsd:schema xmlns:xsd="http://www.w3.org/2001/XMLSchema" xmlns:xs="http://www.w3.org/2001/XMLSchema" xmlns:p="http://schemas.microsoft.com/office/2006/metadata/properties" xmlns:ns1="http://schemas.microsoft.com/sharepoint/v3" xmlns:ns2="770e1613-7154-407a-8b31-c4f872c1f7ff" targetNamespace="http://schemas.microsoft.com/office/2006/metadata/properties" ma:root="true" ma:fieldsID="ede058e458c63139ed64148339d19156" ns1:_="" ns2:_="">
    <xsd:import namespace="http://schemas.microsoft.com/sharepoint/v3"/>
    <xsd:import namespace="770e1613-7154-407a-8b31-c4f872c1f7f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e1613-7154-407a-8b31-c4f872c1f7f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FD0831-0FD4-413F-8370-858BA7399604}"/>
</file>

<file path=customXml/itemProps2.xml><?xml version="1.0" encoding="utf-8"?>
<ds:datastoreItem xmlns:ds="http://schemas.openxmlformats.org/officeDocument/2006/customXml" ds:itemID="{99ED6504-35C5-46EF-99C3-0B7A7EA14A9A}"/>
</file>

<file path=customXml/itemProps3.xml><?xml version="1.0" encoding="utf-8"?>
<ds:datastoreItem xmlns:ds="http://schemas.openxmlformats.org/officeDocument/2006/customXml" ds:itemID="{9236D543-1C0C-4166-89EA-9CFCBAD0E2B2}"/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131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Calibri Light</vt:lpstr>
      <vt:lpstr>Office Theme</vt:lpstr>
      <vt:lpstr>Sample 5</vt:lpstr>
    </vt:vector>
  </TitlesOfParts>
  <Company>Rowan College at Gloucester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</dc:title>
  <dc:creator>Maddox, Emily</dc:creator>
  <cp:lastModifiedBy>Maddox, Emily</cp:lastModifiedBy>
  <cp:revision>14</cp:revision>
  <cp:lastPrinted>2018-05-24T20:15:07Z</cp:lastPrinted>
  <dcterms:created xsi:type="dcterms:W3CDTF">2018-05-23T19:21:29Z</dcterms:created>
  <dcterms:modified xsi:type="dcterms:W3CDTF">2018-06-05T15:39:46Z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0x010100BE5752CB14CC4F4AAAC49992D8147AC6</vt:lpwstr>
  </property>
</Properties>
</file>